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32" r:id="rId2"/>
    <p:sldId id="278" r:id="rId3"/>
    <p:sldId id="279" r:id="rId4"/>
    <p:sldId id="338" r:id="rId5"/>
    <p:sldId id="336" r:id="rId6"/>
    <p:sldId id="341" r:id="rId7"/>
    <p:sldId id="396" r:id="rId8"/>
    <p:sldId id="337" r:id="rId9"/>
    <p:sldId id="340" r:id="rId10"/>
    <p:sldId id="342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414" r:id="rId20"/>
    <p:sldId id="391" r:id="rId21"/>
    <p:sldId id="382" r:id="rId22"/>
    <p:sldId id="383" r:id="rId23"/>
    <p:sldId id="357" r:id="rId24"/>
    <p:sldId id="371" r:id="rId25"/>
    <p:sldId id="411" r:id="rId26"/>
    <p:sldId id="413" r:id="rId27"/>
    <p:sldId id="385" r:id="rId28"/>
    <p:sldId id="406" r:id="rId29"/>
    <p:sldId id="386" r:id="rId30"/>
    <p:sldId id="387" r:id="rId31"/>
    <p:sldId id="388" r:id="rId32"/>
    <p:sldId id="389" r:id="rId33"/>
    <p:sldId id="393" r:id="rId34"/>
    <p:sldId id="390" r:id="rId35"/>
    <p:sldId id="392" r:id="rId36"/>
    <p:sldId id="394" r:id="rId37"/>
    <p:sldId id="397" r:id="rId38"/>
    <p:sldId id="398" r:id="rId39"/>
    <p:sldId id="407" r:id="rId40"/>
    <p:sldId id="399" r:id="rId41"/>
    <p:sldId id="408" r:id="rId42"/>
    <p:sldId id="410" r:id="rId43"/>
    <p:sldId id="409" r:id="rId44"/>
    <p:sldId id="400" r:id="rId45"/>
    <p:sldId id="401" r:id="rId46"/>
    <p:sldId id="403" r:id="rId47"/>
    <p:sldId id="404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FAA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1" autoAdjust="0"/>
    <p:restoredTop sz="86438" autoAdjust="0"/>
  </p:normalViewPr>
  <p:slideViewPr>
    <p:cSldViewPr>
      <p:cViewPr varScale="1">
        <p:scale>
          <a:sx n="85" d="100"/>
          <a:sy n="85" d="100"/>
        </p:scale>
        <p:origin x="1368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187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E49E632-0DBF-433C-A5A6-FBAF6A414DC1}" type="slidenum">
              <a:rPr lang="en-US" altLang="zh-CN">
                <a:latin typeface="微软雅黑" pitchFamily="34" charset="-122"/>
                <a:ea typeface="微软雅黑" pitchFamily="34" charset="-122"/>
              </a:rPr>
              <a:pPr>
                <a:defRPr/>
              </a:pPr>
              <a:t>‹#›</a:t>
            </a:fld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3447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itchFamily="34" charset="-122"/>
              </a:defRPr>
            </a:lvl1pPr>
          </a:lstStyle>
          <a:p>
            <a:fld id="{72E50C1D-3550-4212-8D87-1DC8746CD9DA}" type="datetimeFigureOut">
              <a:rPr lang="zh-CN" altLang="en-US" smtClean="0"/>
              <a:pPr/>
              <a:t>2020/5/26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itchFamily="34" charset="-122"/>
              </a:defRPr>
            </a:lvl1pPr>
          </a:lstStyle>
          <a:p>
            <a:fld id="{0D1F0AEA-88FA-4641-9C3D-1144E18B574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870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77838" y="2481263"/>
            <a:ext cx="46482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371600"/>
            <a:ext cx="8153400" cy="762000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867400" y="6477000"/>
            <a:ext cx="2895600" cy="244475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429000" y="6477000"/>
            <a:ext cx="2133600" cy="244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3AB9AFC-41D5-4530-83BC-0CF388C9EA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 descr="图b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" b="2911"/>
          <a:stretch>
            <a:fillRect/>
          </a:stretch>
        </p:blipFill>
        <p:spPr bwMode="auto">
          <a:xfrm rot="21600000">
            <a:off x="0" y="0"/>
            <a:ext cx="9144000" cy="55626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46890-6D0F-4FA4-ADE5-1B400BB9AE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533400"/>
            <a:ext cx="198120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33400"/>
            <a:ext cx="579120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F01D2-78C0-447E-9302-BDE4549396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924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848600" cy="4648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B65FC-6C47-43FB-9620-E268B9BDA9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56959-DA37-4B59-8FF1-C29F085313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B23AD-109A-4816-89E0-7835DB0F7D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481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676400"/>
            <a:ext cx="38481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D9BD4-E40B-464C-8E84-0DD962DF5B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08928-A474-454C-BB7E-3090276CEE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9FDE9-5C28-447F-AB5A-A7282E777B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3884A-46BA-4C7E-98D3-A1CF71BFA3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9ACA5-AAAA-4161-9C52-602F79BD30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934AD-4F6C-4430-8D0F-73AF3BC6B1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848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85800" y="6486525"/>
            <a:ext cx="1828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781800" y="64770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dirty="0" smtClean="0"/>
              <a:t>www.themegallery.com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756025" y="6475413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7EAA4066-CBE6-4DD5-98B8-E05F9E8AADC4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533400"/>
            <a:ext cx="7924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微软雅黑" pitchFamily="34" charset="-122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微软雅黑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微软雅黑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微软雅黑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/>
        </p:nvSpPr>
        <p:spPr>
          <a:xfrm>
            <a:off x="2178628" y="4572000"/>
            <a:ext cx="48317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800" noProof="1" smtClean="0">
                <a:solidFill>
                  <a:srgbClr val="00B0F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E</a:t>
            </a:r>
            <a:r>
              <a:rPr lang="zh-CN" altLang="en-US" sz="4800" noProof="1" smtClean="0">
                <a:solidFill>
                  <a:srgbClr val="00B0F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云教学考试平台</a:t>
            </a:r>
            <a:endParaRPr lang="zh-CN" altLang="en-US" sz="4800" noProof="1">
              <a:solidFill>
                <a:srgbClr val="00B0F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792" y="121920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课程中心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" y="1573931"/>
            <a:ext cx="6926580" cy="5207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33" y="1219200"/>
            <a:ext cx="2159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课程设计、章节自由推送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F:\项目\E云教学考试平台\界面\教学中心-课程设计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2462" y="1561770"/>
            <a:ext cx="6768000" cy="51533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05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2698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课堂内容，先学再练，学练一体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 descr="F:\项目\E云教学考试平台\界面新\教学中心-备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30182"/>
            <a:ext cx="7920000" cy="5084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91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2698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课堂提问，答疑解惑，交流想法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840000" cy="520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0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完善的课程学习分析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60" y="1629368"/>
            <a:ext cx="6404200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19800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实时关注学生学习进度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 descr="F:\项目\E云教学考试平台\界面新\教学中心-学习统计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7920000" cy="51328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课堂练习答题情况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F:\项目\E云教学考试平台\界面新\E云教学考试平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732000" cy="51864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6471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视频、音频、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文档、图片、压缩包、文本，随心上传，随时随地在线学习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F:\项目\E云教学考试平台\界面\资源中心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4000528" cy="4000528"/>
          </a:xfrm>
          <a:prstGeom prst="rect">
            <a:avLst/>
          </a:prstGeom>
          <a:noFill/>
        </p:spPr>
      </p:pic>
      <p:pic>
        <p:nvPicPr>
          <p:cNvPr id="5123" name="Picture 3" descr="F:\项目\E云教学考试平台\界面\资源中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928802"/>
            <a:ext cx="3929090" cy="3997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78" y="1196752"/>
            <a:ext cx="8496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支持多文件并发上传，支持断点续传，支持多种视频格式：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MP4</a:t>
            </a:r>
            <a:r>
              <a:rPr lang="zh-CN" altLang="en-US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FLV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RMVB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RM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MOV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029" y="1772816"/>
            <a:ext cx="6469941" cy="550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35958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多种资源共享机制，实现平台资源互通共享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360" y="1560988"/>
            <a:ext cx="6408000" cy="519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01" name="Group 9"/>
          <p:cNvGrpSpPr>
            <a:grpSpLocks/>
          </p:cNvGrpSpPr>
          <p:nvPr/>
        </p:nvGrpSpPr>
        <p:grpSpPr bwMode="auto">
          <a:xfrm>
            <a:off x="2133600" y="1668760"/>
            <a:ext cx="4724400" cy="685800"/>
            <a:chOff x="1296" y="1824"/>
            <a:chExt cx="2976" cy="432"/>
          </a:xfrm>
        </p:grpSpPr>
        <p:sp>
          <p:nvSpPr>
            <p:cNvPr id="79882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8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9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产品特色</a:t>
              </a:r>
              <a:endPara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10" name="Text Box 13"/>
            <p:cNvSpPr txBox="1">
              <a:spLocks noChangeArrowheads="1"/>
            </p:cNvSpPr>
            <p:nvPr/>
          </p:nvSpPr>
          <p:spPr bwMode="gray">
            <a:xfrm>
              <a:off x="1393" y="1886"/>
              <a:ext cx="23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19" name="Group 9"/>
          <p:cNvGrpSpPr>
            <a:grpSpLocks/>
          </p:cNvGrpSpPr>
          <p:nvPr/>
        </p:nvGrpSpPr>
        <p:grpSpPr bwMode="auto">
          <a:xfrm>
            <a:off x="2133600" y="2506960"/>
            <a:ext cx="4724400" cy="685800"/>
            <a:chOff x="1296" y="1824"/>
            <a:chExt cx="2976" cy="432"/>
          </a:xfrm>
        </p:grpSpPr>
        <p:sp>
          <p:nvSpPr>
            <p:cNvPr id="20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在线学习</a:t>
              </a:r>
              <a:endPara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1393" y="1886"/>
              <a:ext cx="23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133600" y="3345160"/>
            <a:ext cx="4724400" cy="685800"/>
            <a:chOff x="1296" y="1824"/>
            <a:chExt cx="2976" cy="432"/>
          </a:xfrm>
        </p:grpSpPr>
        <p:sp>
          <p:nvSpPr>
            <p:cNvPr id="25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教学资源</a:t>
              </a:r>
              <a:endPara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gray">
            <a:xfrm>
              <a:off x="1393" y="1886"/>
              <a:ext cx="23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29" name="Group 9"/>
          <p:cNvGrpSpPr>
            <a:grpSpLocks/>
          </p:cNvGrpSpPr>
          <p:nvPr/>
        </p:nvGrpSpPr>
        <p:grpSpPr bwMode="auto">
          <a:xfrm>
            <a:off x="2133600" y="4183360"/>
            <a:ext cx="4724400" cy="685800"/>
            <a:chOff x="1296" y="1824"/>
            <a:chExt cx="2976" cy="432"/>
          </a:xfrm>
        </p:grpSpPr>
        <p:sp>
          <p:nvSpPr>
            <p:cNvPr id="30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理论考试</a:t>
              </a:r>
              <a:endPara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1393" y="1886"/>
              <a:ext cx="23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grpSp>
        <p:nvGrpSpPr>
          <p:cNvPr id="34" name="Group 9"/>
          <p:cNvGrpSpPr>
            <a:grpSpLocks/>
          </p:cNvGrpSpPr>
          <p:nvPr/>
        </p:nvGrpSpPr>
        <p:grpSpPr bwMode="auto">
          <a:xfrm>
            <a:off x="2133600" y="5029200"/>
            <a:ext cx="4724400" cy="685800"/>
            <a:chOff x="1296" y="1824"/>
            <a:chExt cx="2976" cy="432"/>
          </a:xfrm>
        </p:grpSpPr>
        <p:sp>
          <p:nvSpPr>
            <p:cNvPr id="35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实务考试</a:t>
              </a:r>
              <a:endPara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 Box 13"/>
            <p:cNvSpPr txBox="1">
              <a:spLocks noChangeArrowheads="1"/>
            </p:cNvSpPr>
            <p:nvPr/>
          </p:nvSpPr>
          <p:spPr bwMode="gray">
            <a:xfrm>
              <a:off x="1393" y="1886"/>
              <a:ext cx="23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1" y="1219200"/>
            <a:ext cx="35958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资源共享审核机制，汇聚整合优秀教学资源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60" y="1533583"/>
            <a:ext cx="6480000" cy="527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14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55707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多样化的互动机制，实现学生教师共同参与，帮助资源持续优化提升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857364"/>
            <a:ext cx="845820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教育资源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" y="1219200"/>
            <a:ext cx="37753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强大的统计分析功能，全局掌握资源分布情况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F:\项目\E云教学考试平台\界面\资源中心-资源统计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48542"/>
            <a:ext cx="6840000" cy="5166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8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600" y="1357298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丰富题型选择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支持单选题、多选题、判断题、填空题、简答题五大基础题型，支持图文、公式混排试题的批量导入，一键快速导入上万题。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智能组卷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支持固定试卷和随机抽题组卷，随机组卷可指定考核知识点范围、难度范围、各题型抽取比例、匹配分值，能够实现跨知识点、跨题库抽题。</a:t>
            </a:r>
            <a:endParaRPr lang="zh-CN" altLang="en-US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强大的考试引擎，灵活的考试安排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万人同考、断电续考，</a:t>
            </a:r>
            <a:r>
              <a:rPr lang="en-US" altLang="zh-CN" sz="1600" dirty="0" smtClean="0">
                <a:latin typeface="微软雅黑" pitchFamily="34" charset="-122"/>
              </a:rPr>
              <a:t>PC</a:t>
            </a:r>
            <a:r>
              <a:rPr lang="zh-CN" altLang="en-US" sz="1600" dirty="0" smtClean="0">
                <a:latin typeface="微软雅黑" pitchFamily="34" charset="-122"/>
              </a:rPr>
              <a:t>端、手机微信端，随时随地考试；考试时间、考试分数、考试次数、通过分数、答题模式、试题顺序、选项顺序、填空题判分模式、多选题判分模式等多种考试参数，适用于多种考试场景。</a:t>
            </a:r>
            <a:endParaRPr lang="zh-CN" altLang="en-US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智能考试防作弊与监控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人脸识别、摄像监考、防切屏、霸屏考试等一系列的防舞弊方案让考试更安全。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多样化模拟练习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支持多种练习模式，模拟练习，模拟真实考场环境，让考试像做练习一样自如。</a:t>
            </a:r>
            <a:endParaRPr lang="en-US" altLang="zh-CN" sz="1600" dirty="0" smtClean="0"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256778"/>
            <a:ext cx="6186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支持单选题、多选题、判断题、填空题、主观题等多种题型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995" y="1654075"/>
            <a:ext cx="6348010" cy="5220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256778"/>
            <a:ext cx="8494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题干和选项中可插入图片和音频，理工科教师可在题目中插入公式或使用代码语言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44824"/>
            <a:ext cx="6355631" cy="33073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212976"/>
            <a:ext cx="5928874" cy="34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2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8586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灵活的考试安排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2" name="Picture 2" descr="F:\项目\E云教学考试平台\界面新\理论考试-考试中心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214" y="1785926"/>
            <a:ext cx="7560000" cy="49493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95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96752"/>
            <a:ext cx="62856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多种考试参数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设置，题目乱序、选项乱序，比</a:t>
            </a:r>
            <a:r>
              <a:rPr lang="en-US" altLang="zh-CN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AB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卷做得更多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91359"/>
            <a:ext cx="6660000" cy="5050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441" y="1248432"/>
            <a:ext cx="8901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en-US" altLang="zh-CN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老师双重监考保障，人脸识别、随机抓拍、切屏提醒，比线下考试更多一双眼睛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45" y="1701368"/>
            <a:ext cx="631519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7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85860"/>
            <a:ext cx="3647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考试监控、提供多种考试应急处理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F:\项目\E云教学考试平台\界面新\理论考试-考试监控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652" y="1793350"/>
            <a:ext cx="7380000" cy="485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190500" y="129540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itchFamily="34" charset="-122"/>
              </a:rPr>
              <a:t>E</a:t>
            </a:r>
            <a:r>
              <a:rPr lang="zh-CN" altLang="en-US" sz="1600" dirty="0">
                <a:latin typeface="微软雅黑" pitchFamily="34" charset="-122"/>
              </a:rPr>
              <a:t>云教学考试平台由在线学习系统、教学资源系统</a:t>
            </a:r>
            <a:r>
              <a:rPr lang="zh-CN" altLang="en-US" sz="1600" dirty="0" smtClean="0">
                <a:latin typeface="微软雅黑" pitchFamily="34" charset="-122"/>
              </a:rPr>
              <a:t>、理论考试系统、实务考试系统四大</a:t>
            </a:r>
            <a:r>
              <a:rPr lang="zh-CN" altLang="en-US" sz="1600" dirty="0">
                <a:latin typeface="微软雅黑" pitchFamily="34" charset="-122"/>
              </a:rPr>
              <a:t>子系统组成；子系统既可以独立运行，又能相辅相成覆盖整个教学与考试过程</a:t>
            </a:r>
            <a:r>
              <a:rPr lang="zh-CN" altLang="en-US" sz="1600" dirty="0" smtClean="0">
                <a:latin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243260"/>
            <a:ext cx="6362700" cy="4240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235" y="2243260"/>
            <a:ext cx="2221365" cy="4240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85860"/>
            <a:ext cx="6417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多维度全面智能分析考试和答题数据，清晰、直观的图文报表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4" name="Picture 2" descr="F:\项目\E云教学考试平台\界面新\理论考试-考试分析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76157"/>
            <a:ext cx="6660000" cy="4938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66" y="1273718"/>
            <a:ext cx="6647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多样化模拟练习，模拟真实考场环境，让考试像做练习一样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自如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8" name="Picture 2" descr="F:\项目\E云教学考试平台\界面新\理论考试-模拟练习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35662"/>
            <a:ext cx="6480000" cy="487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73718"/>
            <a:ext cx="4108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智能阅卷，详细的答题结果与考试成绩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718" y="1928802"/>
            <a:ext cx="8640000" cy="420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27371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答题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总结，随手记录笔记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0" y="1844824"/>
            <a:ext cx="8640000" cy="330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0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7371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错题汇总，查漏补缺，学生自主管理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718" y="1857364"/>
            <a:ext cx="8640000" cy="40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理论考试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410" y="1273718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错题练习加强记忆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8" y="1988813"/>
            <a:ext cx="8820000" cy="379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17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</a:t>
            </a:r>
            <a:r>
              <a:rPr lang="zh-CN" altLang="en-US" dirty="0" smtClean="0">
                <a:ea typeface="微软雅黑" pitchFamily="34" charset="-122"/>
              </a:rPr>
              <a:t>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600" y="1357298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全面创新，理论与实践一体化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</a:rPr>
              <a:t>系统将企业级</a:t>
            </a:r>
            <a:r>
              <a:rPr lang="en-US" altLang="zh-CN" sz="1600" dirty="0">
                <a:latin typeface="微软雅黑" pitchFamily="34" charset="-122"/>
              </a:rPr>
              <a:t>ERP</a:t>
            </a:r>
            <a:r>
              <a:rPr lang="zh-CN" altLang="en-US" sz="1600" dirty="0">
                <a:latin typeface="微软雅黑" pitchFamily="34" charset="-122"/>
              </a:rPr>
              <a:t>平台真正转化为教学适用工具，既保留了企业级</a:t>
            </a:r>
            <a:r>
              <a:rPr lang="en-US" altLang="zh-CN" sz="1600" dirty="0">
                <a:latin typeface="微软雅黑" pitchFamily="34" charset="-122"/>
              </a:rPr>
              <a:t>ERP</a:t>
            </a:r>
            <a:r>
              <a:rPr lang="zh-CN" altLang="en-US" sz="1600" dirty="0">
                <a:latin typeface="微软雅黑" pitchFamily="34" charset="-122"/>
              </a:rPr>
              <a:t>的管理先进性，又融入教学改进举措，彻底解决经管类教学重理论轻实践的不足。系统训练模型涵盖企业实际发生的各类业务，包括财务经济业务、生产业务、人事管理、供应链、营销管理等各方面</a:t>
            </a:r>
            <a:r>
              <a:rPr lang="zh-CN" altLang="en-US" sz="1600" dirty="0" smtClean="0">
                <a:latin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提供集成式、自动化、智能化的实操评分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</a:rPr>
              <a:t>实务考试系统紧密结合</a:t>
            </a:r>
            <a:r>
              <a:rPr lang="en-US" altLang="zh-CN" sz="1600" dirty="0">
                <a:latin typeface="微软雅黑" pitchFamily="34" charset="-122"/>
              </a:rPr>
              <a:t>K/3 Cloud ERP</a:t>
            </a:r>
            <a:r>
              <a:rPr lang="zh-CN" altLang="en-US" sz="1600" dirty="0">
                <a:latin typeface="微软雅黑" pitchFamily="34" charset="-122"/>
              </a:rPr>
              <a:t>，提供集成式、自动化、智能化的实操评分，实现对学生实务操作之学习成果的考核与评价，减轻教师的工作强度，提高教学效率</a:t>
            </a:r>
            <a:r>
              <a:rPr lang="zh-CN" altLang="en-US" sz="1600" dirty="0" smtClean="0">
                <a:latin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提供大量优质练习、</a:t>
            </a:r>
            <a:r>
              <a:rPr lang="zh-CN" altLang="en-US" sz="1600" b="1" dirty="0">
                <a:latin typeface="微软雅黑" pitchFamily="34" charset="-122"/>
              </a:rPr>
              <a:t>考试</a:t>
            </a:r>
            <a:r>
              <a:rPr lang="zh-CN" altLang="en-US" sz="1600" b="1" dirty="0" smtClean="0">
                <a:latin typeface="微软雅黑" pitchFamily="34" charset="-122"/>
              </a:rPr>
              <a:t>题库，全面覆盖</a:t>
            </a:r>
            <a:r>
              <a:rPr lang="en-US" altLang="zh-CN" sz="1600" b="1" dirty="0" smtClean="0">
                <a:latin typeface="微软雅黑" pitchFamily="34" charset="-122"/>
              </a:rPr>
              <a:t>K3Cloud </a:t>
            </a:r>
            <a:r>
              <a:rPr lang="en-US" altLang="zh-CN" sz="1600" b="1" dirty="0">
                <a:latin typeface="微软雅黑" pitchFamily="34" charset="-122"/>
              </a:rPr>
              <a:t>ERP</a:t>
            </a:r>
            <a:r>
              <a:rPr lang="zh-CN" altLang="en-US" sz="1600" b="1" dirty="0">
                <a:latin typeface="微软雅黑" pitchFamily="34" charset="-122"/>
              </a:rPr>
              <a:t>在企业中完整的业务流程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系统提供大量优质</a:t>
            </a:r>
            <a:r>
              <a:rPr lang="en-US" altLang="zh-CN" sz="1600" dirty="0" smtClean="0">
                <a:latin typeface="微软雅黑" pitchFamily="34" charset="-122"/>
              </a:rPr>
              <a:t>K/3 </a:t>
            </a:r>
            <a:r>
              <a:rPr lang="en-US" altLang="zh-CN" sz="1600" dirty="0">
                <a:latin typeface="微软雅黑" pitchFamily="34" charset="-122"/>
              </a:rPr>
              <a:t>Cloud ERP</a:t>
            </a:r>
            <a:r>
              <a:rPr lang="zh-CN" altLang="en-US" sz="1600" dirty="0">
                <a:latin typeface="微软雅黑" pitchFamily="34" charset="-122"/>
              </a:rPr>
              <a:t>课程</a:t>
            </a:r>
            <a:r>
              <a:rPr lang="zh-CN" altLang="en-US" sz="1600" dirty="0" smtClean="0">
                <a:latin typeface="微软雅黑" pitchFamily="34" charset="-122"/>
              </a:rPr>
              <a:t>的</a:t>
            </a:r>
            <a:r>
              <a:rPr lang="zh-CN" altLang="en-US" sz="1600" dirty="0">
                <a:latin typeface="微软雅黑" pitchFamily="34" charset="-122"/>
              </a:rPr>
              <a:t>练习</a:t>
            </a:r>
            <a:r>
              <a:rPr lang="zh-CN" altLang="en-US" sz="1600" dirty="0" smtClean="0">
                <a:latin typeface="微软雅黑" pitchFamily="34" charset="-122"/>
              </a:rPr>
              <a:t>、考试题库。</a:t>
            </a:r>
            <a:r>
              <a:rPr lang="zh-CN" altLang="en-US" sz="1600" dirty="0">
                <a:latin typeface="微软雅黑" pitchFamily="34" charset="-122"/>
              </a:rPr>
              <a:t>实操题库包括两大类，一类是分散化的小场景，考察学生对于</a:t>
            </a:r>
            <a:r>
              <a:rPr lang="en-US" altLang="zh-CN" sz="1600" dirty="0">
                <a:latin typeface="微软雅黑" pitchFamily="34" charset="-122"/>
              </a:rPr>
              <a:t>K/3 Cloud ERP</a:t>
            </a:r>
            <a:r>
              <a:rPr lang="zh-CN" altLang="en-US" sz="1600" dirty="0">
                <a:latin typeface="微软雅黑" pitchFamily="34" charset="-122"/>
              </a:rPr>
              <a:t>系统的实际操作能力，完成独立的小任务；另一类是案例场景，模拟</a:t>
            </a:r>
            <a:r>
              <a:rPr lang="en-US" altLang="zh-CN" sz="1600" dirty="0">
                <a:latin typeface="微软雅黑" pitchFamily="34" charset="-122"/>
              </a:rPr>
              <a:t>ERP</a:t>
            </a:r>
            <a:r>
              <a:rPr lang="zh-CN" altLang="en-US" sz="1600" dirty="0">
                <a:latin typeface="微软雅黑" pitchFamily="34" charset="-122"/>
              </a:rPr>
              <a:t>在企业中运用的真实应用案例，通常是反映一个完整的业务流程。</a:t>
            </a:r>
            <a:endParaRPr lang="zh-CN" altLang="en-US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24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19675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灵活的考试安排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4" y="1701368"/>
            <a:ext cx="7299124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7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196752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多种考试参数设置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33" y="1701368"/>
            <a:ext cx="6309333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8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</a:t>
            </a:r>
            <a:r>
              <a:rPr lang="zh-CN" altLang="en-US" dirty="0" smtClean="0">
                <a:ea typeface="微软雅黑" pitchFamily="34" charset="-122"/>
              </a:rPr>
              <a:t>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85" y="1196752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智能考试防作弊与监控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45" y="1701368"/>
            <a:ext cx="631519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3733800" y="1371600"/>
            <a:ext cx="5410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多种学习模式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知识学习、课程学习、文档学习、音频学习、视频学习、三分屏课件学习、动画学习自动累计学分，自动记录学习进度，防止挂机舞弊。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开放式学习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通过构建开放式学习空间，为学生提供重点难点问题反馈的途径，为教师提供了解学生学习动态的手段，并可针对学生个体认知能力差异性，进行个性化的资源推送，满足不同层次学生学习需求。 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课程考试，先学再考</a:t>
            </a:r>
            <a:endParaRPr lang="en-US" altLang="zh-CN" sz="1600" b="1" dirty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</a:rPr>
              <a:t>基于课程和考试的在线学习模式，先学再考，学以致用，激发学习欲望和潜能</a:t>
            </a:r>
            <a:r>
              <a:rPr lang="zh-CN" altLang="en-US" sz="1600" dirty="0" smtClean="0">
                <a:latin typeface="微软雅黑" pitchFamily="34" charset="-122"/>
              </a:rPr>
              <a:t>。</a:t>
            </a:r>
            <a:endParaRPr lang="en-US" altLang="zh-CN" sz="1600" dirty="0">
              <a:latin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428" y="13716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在线学习</a:t>
            </a:r>
            <a:endParaRPr lang="en-US" altLang="zh-CN" sz="2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28" y="2627529"/>
            <a:ext cx="3396972" cy="2554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196752"/>
            <a:ext cx="3647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考试监控、提供多种考试应急处理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60" y="1700808"/>
            <a:ext cx="713167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96752"/>
            <a:ext cx="416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实务考试系统紧密结合</a:t>
            </a:r>
            <a:r>
              <a:rPr lang="en-US" altLang="zh-CN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K/3 Cloud ERP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9312"/>
            <a:ext cx="8658343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4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96752"/>
            <a:ext cx="416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实务考试系统紧密结合</a:t>
            </a:r>
            <a:r>
              <a:rPr lang="en-US" altLang="zh-CN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K/3 Cloud ERP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7" y="1989312"/>
            <a:ext cx="8658343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3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950" y="1196752"/>
            <a:ext cx="3877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集成式、自动化、智能化的实操评分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9360"/>
            <a:ext cx="6359100" cy="50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7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85860"/>
            <a:ext cx="6417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多维度全面智能分析考试和答题数据，清晰、直观的图文报表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50" y="1700808"/>
            <a:ext cx="6387300" cy="50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</a:t>
            </a:r>
            <a:r>
              <a:rPr lang="zh-CN" altLang="en-US" dirty="0" smtClean="0">
                <a:ea typeface="微软雅黑" pitchFamily="34" charset="-122"/>
              </a:rPr>
              <a:t>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65" y="1273718"/>
            <a:ext cx="6647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多样化模拟练习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，模拟真实考场环境，让考试像做练习一样自如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43050"/>
            <a:ext cx="7200000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</a:t>
            </a:r>
            <a:r>
              <a:rPr lang="zh-CN" altLang="en-US" dirty="0" smtClean="0">
                <a:ea typeface="微软雅黑" pitchFamily="34" charset="-122"/>
              </a:rPr>
              <a:t>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27371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答题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总结，随手记录笔记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43050"/>
            <a:ext cx="6418455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19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实务</a:t>
            </a:r>
            <a:r>
              <a:rPr lang="zh-CN" altLang="en-US" dirty="0" smtClean="0">
                <a:ea typeface="微软雅黑" pitchFamily="34" charset="-122"/>
              </a:rPr>
              <a:t>考试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27371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错题汇总，查漏补缺，学生自主管理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8" y="1700808"/>
            <a:ext cx="6719608" cy="50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2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152400" y="2005548"/>
            <a:ext cx="5410200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优质资源，开放共享</a:t>
            </a: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</a:rPr>
              <a:t>统一管理教育资源，多种类型资源格式，随心上传，随时学习，多样化的互动机制，实现学生教师共同参与，帮助资源持续优化提升。</a:t>
            </a:r>
            <a:r>
              <a:rPr lang="zh-CN" altLang="en-US" sz="1600" dirty="0" smtClean="0">
                <a:latin typeface="微软雅黑" pitchFamily="34" charset="-122"/>
              </a:rPr>
              <a:t>	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多种课件类型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</a:rPr>
              <a:t>系统支持多种类型资源格式，包括视频、音频、</a:t>
            </a:r>
            <a:r>
              <a:rPr lang="en-US" altLang="zh-CN" sz="1600" dirty="0">
                <a:latin typeface="微软雅黑" pitchFamily="34" charset="-122"/>
              </a:rPr>
              <a:t>Office</a:t>
            </a:r>
            <a:r>
              <a:rPr lang="zh-CN" altLang="en-US" sz="1600" dirty="0">
                <a:latin typeface="微软雅黑" pitchFamily="34" charset="-122"/>
              </a:rPr>
              <a:t>文档、图片、压缩包、文本等格式，随心上传，随时随地在线学习。同时，系统支持用户自定义资源分类，极大的方便了用户对资源的归类与检索。</a:t>
            </a:r>
            <a:r>
              <a:rPr lang="zh-CN" altLang="en-US" sz="1600" dirty="0" smtClean="0">
                <a:latin typeface="微软雅黑" pitchFamily="34" charset="-122"/>
              </a:rPr>
              <a:t/>
            </a:r>
            <a:br>
              <a:rPr lang="zh-CN" altLang="en-US" sz="1600" dirty="0" smtClean="0">
                <a:latin typeface="微软雅黑" pitchFamily="34" charset="-122"/>
              </a:rPr>
            </a:b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3716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优质资源</a:t>
            </a:r>
            <a:endParaRPr lang="en-US" altLang="zh-CN" sz="2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451658"/>
            <a:ext cx="3384000" cy="2921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3657600" y="1289527"/>
            <a:ext cx="54102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智能考试，简洁易用</a:t>
            </a:r>
            <a:endParaRPr lang="zh-CN" altLang="en-US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</a:rPr>
              <a:t>强大的试题批量导入功能，简洁的考试管理界面，灵活的出题策略。各种模拟考场环境设置、手工评卷、智能报表等个性化功能</a:t>
            </a:r>
            <a:r>
              <a:rPr lang="zh-CN" altLang="zh-CN" sz="1600" dirty="0" smtClean="0">
                <a:latin typeface="微软雅黑" pitchFamily="34" charset="-122"/>
              </a:rPr>
              <a:t>。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随时随地，轻松考试</a:t>
            </a:r>
            <a:endParaRPr lang="en-US" altLang="zh-CN" sz="1600" b="1" dirty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</a:rPr>
              <a:t>快速发布考试，自动生成考试二维码和考试链接，考生通过微信扫描二维码或打开考试链接参加考试，支持</a:t>
            </a:r>
            <a:r>
              <a:rPr lang="en-US" altLang="zh-CN" sz="1600" dirty="0" smtClean="0">
                <a:latin typeface="微软雅黑" pitchFamily="34" charset="-122"/>
              </a:rPr>
              <a:t>PC</a:t>
            </a:r>
            <a:r>
              <a:rPr lang="zh-CN" altLang="zh-CN" sz="1600" dirty="0" smtClean="0">
                <a:latin typeface="微软雅黑" pitchFamily="34" charset="-122"/>
              </a:rPr>
              <a:t>、移动、微信等多终端，让考试随时随地进行。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考试防作弊、</a:t>
            </a:r>
            <a:r>
              <a:rPr lang="zh-CN" altLang="en-US" sz="1600" b="1" dirty="0">
                <a:latin typeface="微软雅黑" pitchFamily="34" charset="-122"/>
              </a:rPr>
              <a:t>考试</a:t>
            </a:r>
            <a:r>
              <a:rPr lang="zh-CN" altLang="en-US" sz="1600" b="1" dirty="0" smtClean="0">
                <a:latin typeface="微软雅黑" pitchFamily="34" charset="-122"/>
              </a:rPr>
              <a:t>监控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打乱试题顺序、打乱选项顺序、防止答卷内容</a:t>
            </a:r>
            <a:r>
              <a:rPr lang="zh-CN" altLang="en-US" sz="1600" dirty="0">
                <a:latin typeface="微软雅黑" pitchFamily="34" charset="-122"/>
              </a:rPr>
              <a:t>泄露；提供换机处理、重考处理、考试作废、考试补时、清理未交卷记录等功能，解决各类</a:t>
            </a:r>
            <a:r>
              <a:rPr lang="zh-CN" altLang="en-US" sz="1600" dirty="0" smtClean="0">
                <a:latin typeface="微软雅黑" pitchFamily="34" charset="-122"/>
              </a:rPr>
              <a:t>特殊情况。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章节练习，</a:t>
            </a:r>
            <a:r>
              <a:rPr lang="zh-CN" altLang="en-US" sz="1600" b="1" dirty="0" smtClean="0">
                <a:latin typeface="微软雅黑" pitchFamily="34" charset="-122"/>
              </a:rPr>
              <a:t>模拟考试</a:t>
            </a:r>
            <a:endParaRPr lang="en-US" altLang="zh-CN" sz="1600" b="1" dirty="0" smtClean="0">
              <a:latin typeface="微软雅黑" pitchFamily="34" charset="-122"/>
            </a:endParaRPr>
          </a:p>
          <a:p>
            <a:r>
              <a:rPr lang="zh-CN" altLang="zh-CN" sz="1600" dirty="0">
                <a:latin typeface="微软雅黑" pitchFamily="34" charset="-122"/>
              </a:rPr>
              <a:t>模拟练习，模拟真实考场环境，让考试像做练习一样自如</a:t>
            </a:r>
            <a:r>
              <a:rPr lang="zh-CN" altLang="zh-CN" sz="1600" dirty="0" smtClean="0">
                <a:latin typeface="微软雅黑" pitchFamily="34" charset="-122"/>
              </a:rPr>
              <a:t>。</a:t>
            </a:r>
            <a:endParaRPr lang="zh-CN" altLang="zh-CN" sz="1600" dirty="0">
              <a:latin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3716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考试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43200"/>
            <a:ext cx="3398400" cy="2224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3657600" y="1794296"/>
            <a:ext cx="5410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</a:rPr>
              <a:t>全面创新，理论与实践</a:t>
            </a:r>
            <a:r>
              <a:rPr lang="zh-CN" altLang="en-US" sz="1600" b="1" dirty="0" smtClean="0">
                <a:latin typeface="微软雅黑" pitchFamily="34" charset="-122"/>
              </a:rPr>
              <a:t>一体化</a:t>
            </a:r>
            <a:endParaRPr lang="en-US" altLang="zh-CN" sz="1600" b="1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</a:rPr>
              <a:t>系统将企业级</a:t>
            </a:r>
            <a:r>
              <a:rPr lang="en-US" altLang="zh-CN" sz="1600" dirty="0">
                <a:latin typeface="微软雅黑" pitchFamily="34" charset="-122"/>
              </a:rPr>
              <a:t>ERP</a:t>
            </a:r>
            <a:r>
              <a:rPr lang="zh-CN" altLang="en-US" sz="1600" dirty="0">
                <a:latin typeface="微软雅黑" pitchFamily="34" charset="-122"/>
              </a:rPr>
              <a:t>平台真正转化为教学适用工具，既保留了企业级</a:t>
            </a:r>
            <a:r>
              <a:rPr lang="en-US" altLang="zh-CN" sz="1600" dirty="0">
                <a:latin typeface="微软雅黑" pitchFamily="34" charset="-122"/>
              </a:rPr>
              <a:t>ERP</a:t>
            </a:r>
            <a:r>
              <a:rPr lang="zh-CN" altLang="en-US" sz="1600" dirty="0">
                <a:latin typeface="微软雅黑" pitchFamily="34" charset="-122"/>
              </a:rPr>
              <a:t>的管理先进性，又融入教学改进举措，彻底解决经管类教学重理论轻实践的不足。系统训练模型涵盖企业实际发生的各类业务，包括财务经济业务、生产业务、人事管理、供应链、营销管理等各方面</a:t>
            </a:r>
            <a:r>
              <a:rPr lang="zh-CN" altLang="en-US" sz="1600" dirty="0" smtClean="0">
                <a:latin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</a:rPr>
              <a:t>实务考试系统紧密结合</a:t>
            </a:r>
            <a:r>
              <a:rPr lang="en-US" altLang="zh-CN" sz="1600" b="1" dirty="0" smtClean="0">
                <a:latin typeface="微软雅黑" pitchFamily="34" charset="-122"/>
              </a:rPr>
              <a:t>K/3 Cloud ERP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系统自动建立学生考试数据中心，以及相关考试环境；提供集成式、自动化、智能化的实操评分，实现对学生实务操作之学习成果的考核与评价，减轻教师的工作强度，提高教学效率</a:t>
            </a:r>
            <a:r>
              <a:rPr lang="zh-CN" altLang="en-US" sz="1600" dirty="0">
                <a:latin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2" y="13716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实务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考试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0" y="2856992"/>
            <a:ext cx="3384000" cy="19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6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微软雅黑" pitchFamily="34" charset="-122"/>
              </a:rPr>
              <a:t>产品特色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152400" y="2209800"/>
            <a:ext cx="5410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不论是</a:t>
            </a:r>
            <a:r>
              <a:rPr lang="en-US" altLang="zh-CN" sz="1600" dirty="0" smtClean="0">
                <a:latin typeface="微软雅黑" pitchFamily="34" charset="-122"/>
              </a:rPr>
              <a:t>Web</a:t>
            </a:r>
            <a:r>
              <a:rPr lang="zh-CN" altLang="en-US" sz="1600" dirty="0" smtClean="0">
                <a:latin typeface="微软雅黑" pitchFamily="34" charset="-122"/>
              </a:rPr>
              <a:t>端还是</a:t>
            </a:r>
            <a:r>
              <a:rPr lang="en-US" altLang="zh-CN" sz="1600" dirty="0" smtClean="0">
                <a:latin typeface="微软雅黑" pitchFamily="34" charset="-122"/>
              </a:rPr>
              <a:t>App</a:t>
            </a:r>
            <a:r>
              <a:rPr lang="zh-CN" altLang="en-US" sz="1600" dirty="0" smtClean="0">
                <a:latin typeface="微软雅黑" pitchFamily="34" charset="-122"/>
              </a:rPr>
              <a:t>端，学员不需任何培训和辅导即可使用系统；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在大量业务场景的设计中以用户天然的使用习惯为导向；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更美观、更丰富的</a:t>
            </a:r>
            <a:r>
              <a:rPr lang="en-US" altLang="zh-CN" sz="1600" dirty="0" smtClean="0">
                <a:latin typeface="微软雅黑" pitchFamily="34" charset="-122"/>
              </a:rPr>
              <a:t>UI</a:t>
            </a:r>
            <a:r>
              <a:rPr lang="zh-CN" altLang="en-US" sz="1600" dirty="0" smtClean="0">
                <a:latin typeface="微软雅黑" pitchFamily="34" charset="-122"/>
              </a:rPr>
              <a:t>设计；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持用户通过</a:t>
            </a:r>
            <a:r>
              <a:rPr lang="en-US" altLang="zh-CN" sz="1600" dirty="0" smtClean="0">
                <a:latin typeface="微软雅黑" pitchFamily="34" charset="-122"/>
              </a:rPr>
              <a:t>PC</a:t>
            </a:r>
            <a:r>
              <a:rPr lang="zh-CN" altLang="en-US" sz="1600" dirty="0" smtClean="0">
                <a:latin typeface="微软雅黑" pitchFamily="34" charset="-122"/>
              </a:rPr>
              <a:t>和主流手机、</a:t>
            </a:r>
            <a:r>
              <a:rPr lang="en-US" altLang="zh-CN" sz="1600" dirty="0" smtClean="0">
                <a:latin typeface="微软雅黑" pitchFamily="34" charset="-122"/>
              </a:rPr>
              <a:t>Pad</a:t>
            </a:r>
            <a:r>
              <a:rPr lang="zh-CN" altLang="en-US" sz="1600" dirty="0" smtClean="0">
                <a:latin typeface="微软雅黑" pitchFamily="34" charset="-122"/>
              </a:rPr>
              <a:t>的访问；</a:t>
            </a:r>
            <a:endParaRPr lang="en-US" altLang="zh-CN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 smtClean="0"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</a:rPr>
              <a:t>电脑端和移动端的用户数据自动同步到云端，实现用户在多种使用场景下的无缝切换。</a:t>
            </a:r>
            <a:br>
              <a:rPr lang="zh-CN" altLang="en-US" sz="1600" dirty="0" smtClean="0">
                <a:latin typeface="微软雅黑" pitchFamily="34" charset="-122"/>
              </a:rPr>
            </a:b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C:\Users\Alex\Pictures\快速保存图片\xxypt_p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799" y="2707511"/>
            <a:ext cx="3298785" cy="247408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52400" y="1371600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多终端访问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微软雅黑" pitchFamily="34" charset="-122"/>
              </a:rPr>
              <a:t>在线</a:t>
            </a:r>
            <a:r>
              <a:rPr lang="zh-CN" altLang="en-US" dirty="0" smtClean="0">
                <a:ea typeface="微软雅黑" pitchFamily="34" charset="-122"/>
              </a:rPr>
              <a:t>学习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2745" y="55626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混合式教学整体流程</a:t>
            </a:r>
            <a:endParaRPr lang="en-US" altLang="zh-CN" sz="2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057400"/>
            <a:ext cx="8879043" cy="328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52400" y="1371600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基于翻转课堂的混合式教学模式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21TGp_sky_light">
  <a:themeElements>
    <a:clrScheme name="221TGp_sky_light 2">
      <a:dk1>
        <a:srgbClr val="000000"/>
      </a:dk1>
      <a:lt1>
        <a:srgbClr val="FFFFFF"/>
      </a:lt1>
      <a:dk2>
        <a:srgbClr val="364EB6"/>
      </a:dk2>
      <a:lt2>
        <a:srgbClr val="C0C0C0"/>
      </a:lt2>
      <a:accent1>
        <a:srgbClr val="4987E3"/>
      </a:accent1>
      <a:accent2>
        <a:srgbClr val="D9520F"/>
      </a:accent2>
      <a:accent3>
        <a:srgbClr val="FFFFFF"/>
      </a:accent3>
      <a:accent4>
        <a:srgbClr val="000000"/>
      </a:accent4>
      <a:accent5>
        <a:srgbClr val="B1C3EF"/>
      </a:accent5>
      <a:accent6>
        <a:srgbClr val="C4490C"/>
      </a:accent6>
      <a:hlink>
        <a:srgbClr val="36A1B6"/>
      </a:hlink>
      <a:folHlink>
        <a:srgbClr val="9CC769"/>
      </a:folHlink>
    </a:clrScheme>
    <a:fontScheme name="221TGp_sky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21TGp_sky_light 1">
        <a:dk1>
          <a:srgbClr val="000000"/>
        </a:dk1>
        <a:lt1>
          <a:srgbClr val="FFFFFF"/>
        </a:lt1>
        <a:dk2>
          <a:srgbClr val="501A82"/>
        </a:dk2>
        <a:lt2>
          <a:srgbClr val="969696"/>
        </a:lt2>
        <a:accent1>
          <a:srgbClr val="117AC1"/>
        </a:accent1>
        <a:accent2>
          <a:srgbClr val="38B890"/>
        </a:accent2>
        <a:accent3>
          <a:srgbClr val="FFFFFF"/>
        </a:accent3>
        <a:accent4>
          <a:srgbClr val="000000"/>
        </a:accent4>
        <a:accent5>
          <a:srgbClr val="AABEDD"/>
        </a:accent5>
        <a:accent6>
          <a:srgbClr val="32A682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1TGp_sky_light 2">
        <a:dk1>
          <a:srgbClr val="000000"/>
        </a:dk1>
        <a:lt1>
          <a:srgbClr val="FFFFFF"/>
        </a:lt1>
        <a:dk2>
          <a:srgbClr val="364EB6"/>
        </a:dk2>
        <a:lt2>
          <a:srgbClr val="C0C0C0"/>
        </a:lt2>
        <a:accent1>
          <a:srgbClr val="4987E3"/>
        </a:accent1>
        <a:accent2>
          <a:srgbClr val="D9520F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C4490C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21TGp_sky_light 3">
        <a:dk1>
          <a:srgbClr val="000000"/>
        </a:dk1>
        <a:lt1>
          <a:srgbClr val="FFFFFF"/>
        </a:lt1>
        <a:dk2>
          <a:srgbClr val="186894"/>
        </a:dk2>
        <a:lt2>
          <a:srgbClr val="969696"/>
        </a:lt2>
        <a:accent1>
          <a:srgbClr val="2AA08A"/>
        </a:accent1>
        <a:accent2>
          <a:srgbClr val="9C88E6"/>
        </a:accent2>
        <a:accent3>
          <a:srgbClr val="FFFFFF"/>
        </a:accent3>
        <a:accent4>
          <a:srgbClr val="000000"/>
        </a:accent4>
        <a:accent5>
          <a:srgbClr val="ACCDC4"/>
        </a:accent5>
        <a:accent6>
          <a:srgbClr val="8D7BD0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2808</TotalTime>
  <Words>1533</Words>
  <Application>Microsoft Office PowerPoint</Application>
  <PresentationFormat>全屏显示(4:3)</PresentationFormat>
  <Paragraphs>153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MS PGothic</vt:lpstr>
      <vt:lpstr>宋体</vt:lpstr>
      <vt:lpstr>微软雅黑</vt:lpstr>
      <vt:lpstr>Arial</vt:lpstr>
      <vt:lpstr>Calibri</vt:lpstr>
      <vt:lpstr>Wingdings</vt:lpstr>
      <vt:lpstr>221TGp_sky_light</vt:lpstr>
      <vt:lpstr>PowerPoint 演示文稿</vt:lpstr>
      <vt:lpstr>目录</vt:lpstr>
      <vt:lpstr>产品特色</vt:lpstr>
      <vt:lpstr>产品特色</vt:lpstr>
      <vt:lpstr>产品特色</vt:lpstr>
      <vt:lpstr>产品特色</vt:lpstr>
      <vt:lpstr>产品特色</vt:lpstr>
      <vt:lpstr>产品特色</vt:lpstr>
      <vt:lpstr>在线学习</vt:lpstr>
      <vt:lpstr>在线学习</vt:lpstr>
      <vt:lpstr>在线学习</vt:lpstr>
      <vt:lpstr>在线学习</vt:lpstr>
      <vt:lpstr>在线学习</vt:lpstr>
      <vt:lpstr>在线学习</vt:lpstr>
      <vt:lpstr>在线学习</vt:lpstr>
      <vt:lpstr>在线学习</vt:lpstr>
      <vt:lpstr>教育资源</vt:lpstr>
      <vt:lpstr>教育资源</vt:lpstr>
      <vt:lpstr>教育资源</vt:lpstr>
      <vt:lpstr>教育资源</vt:lpstr>
      <vt:lpstr>教育资源</vt:lpstr>
      <vt:lpstr>教育资源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理论考试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  <vt:lpstr>实务考试</vt:lpstr>
    </vt:vector>
  </TitlesOfParts>
  <Company>Guilddesign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Sung Ha, Park</dc:creator>
  <cp:lastModifiedBy>Alex</cp:lastModifiedBy>
  <cp:revision>221</cp:revision>
  <dcterms:created xsi:type="dcterms:W3CDTF">2005-02-25T08:08:48Z</dcterms:created>
  <dcterms:modified xsi:type="dcterms:W3CDTF">2020-05-26T11:12:10Z</dcterms:modified>
</cp:coreProperties>
</file>